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72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FC6A-1047-4DA4-9D27-2664B2881DCE}">
          <p14:sldIdLst>
            <p14:sldId id="269"/>
            <p14:sldId id="257"/>
            <p14:sldId id="380"/>
            <p14:sldId id="375"/>
            <p14:sldId id="377"/>
          </p14:sldIdLst>
        </p14:section>
        <p14:section name="CSUPowerFlowPPT slides 4-19" id="{9D9864E0-4A50-4216-9D65-1152E71A508D}">
          <p14:sldIdLst>
            <p14:sldId id="273"/>
            <p14:sldId id="376"/>
            <p14:sldId id="278"/>
            <p14:sldId id="378"/>
            <p14:sldId id="379"/>
            <p14:sldId id="280"/>
            <p14:sldId id="295"/>
            <p14:sldId id="296"/>
            <p14:sldId id="282"/>
            <p14:sldId id="283"/>
            <p14:sldId id="284"/>
            <p14:sldId id="285"/>
            <p14:sldId id="297"/>
            <p14:sldId id="286"/>
            <p14:sldId id="298"/>
            <p14:sldId id="288"/>
            <p14:sldId id="299"/>
            <p14:sldId id="292"/>
            <p14:sldId id="293"/>
            <p14:sldId id="274"/>
          </p14:sldIdLst>
        </p14:section>
        <p14:section name="Bergen and Vittal" id="{DB2D670E-4814-40E0-8A1A-82D9AAC6EA1B}">
          <p14:sldIdLst>
            <p14:sldId id="373"/>
            <p14:sldId id="272"/>
            <p14:sldId id="275"/>
            <p14:sldId id="301"/>
            <p14:sldId id="302"/>
            <p14:sldId id="303"/>
            <p14:sldId id="277"/>
            <p14:sldId id="276"/>
            <p14:sldId id="317"/>
            <p14:sldId id="305"/>
            <p14:sldId id="306"/>
            <p14:sldId id="314"/>
            <p14:sldId id="315"/>
            <p14:sldId id="318"/>
            <p14:sldId id="316"/>
            <p14:sldId id="319"/>
            <p14:sldId id="308"/>
            <p14:sldId id="320"/>
            <p14:sldId id="321"/>
            <p14:sldId id="36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9"/>
            <p14:sldId id="310"/>
            <p14:sldId id="311"/>
            <p14:sldId id="312"/>
            <p14:sldId id="322"/>
            <p14:sldId id="323"/>
            <p14:sldId id="324"/>
            <p14:sldId id="326"/>
            <p14:sldId id="331"/>
            <p14:sldId id="329"/>
            <p14:sldId id="332"/>
            <p14:sldId id="330"/>
            <p14:sldId id="327"/>
            <p14:sldId id="325"/>
            <p14:sldId id="328"/>
            <p14:sldId id="270"/>
            <p14:sldId id="345"/>
            <p14:sldId id="346"/>
            <p14:sldId id="347"/>
            <p14:sldId id="348"/>
            <p14:sldId id="354"/>
            <p14:sldId id="355"/>
            <p14:sldId id="356"/>
            <p14:sldId id="357"/>
            <p14:sldId id="349"/>
            <p14:sldId id="350"/>
            <p14:sldId id="351"/>
            <p14:sldId id="352"/>
            <p14:sldId id="353"/>
            <p14:sldId id="367"/>
            <p14:sldId id="368"/>
            <p14:sldId id="369"/>
            <p14:sldId id="370"/>
            <p14:sldId id="371"/>
            <p14:sldId id="343"/>
            <p14:sldId id="341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0"/>
            <p14:sldId id="37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2" autoAdjust="0"/>
    <p:restoredTop sz="94660"/>
  </p:normalViewPr>
  <p:slideViewPr>
    <p:cSldViewPr>
      <p:cViewPr>
        <p:scale>
          <a:sx n="66" d="100"/>
          <a:sy n="66" d="100"/>
        </p:scale>
        <p:origin x="-1974" y="-16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11/18/2011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11/18/2011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11/18/2011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11/18/2011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11/18/2011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8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2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 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863819"/>
              </p:ext>
            </p:extLst>
          </p:nvPr>
        </p:nvGraphicFramePr>
        <p:xfrm>
          <a:off x="60198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61245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6477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6466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6388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n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45978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78" y="2209800"/>
                <a:ext cx="3378425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333867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333867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7016206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998573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38200" y="2184418"/>
                <a:ext cx="3603038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4418"/>
                <a:ext cx="3603038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2000" y="4243422"/>
                <a:ext cx="4494114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243422"/>
                <a:ext cx="4494114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4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05000"/>
                <a:ext cx="2491323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65700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700" y="3505200"/>
                <a:ext cx="282994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4800" y="1981200"/>
                <a:ext cx="71563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81200"/>
                <a:ext cx="7156332" cy="932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0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8197413" cy="12404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338935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reactive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7848600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7844971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  <a:blipFill rotWithShape="1">
                <a:blip r:embed="rId2"/>
                <a:stretch>
                  <a:fillRect l="-610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80" t="-10526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653932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05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438400"/>
                <a:ext cx="2892267" cy="418897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32764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764" y="3048000"/>
                <a:ext cx="87350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76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620000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(iii) Because of  physical limitations on the generators,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33600" y="5257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57800"/>
                <a:ext cx="2868541" cy="444096"/>
              </a:xfrm>
              <a:prstGeom prst="rect">
                <a:avLst/>
              </a:prstGeom>
              <a:blipFill rotWithShape="1"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95586" y="6098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86" y="6098338"/>
                <a:ext cx="2950680" cy="444096"/>
              </a:xfrm>
              <a:prstGeom prst="rect">
                <a:avLst/>
              </a:prstGeom>
              <a:blipFill rotWithShape="1"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620000" y="5272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608173" y="6167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76400" y="2671565"/>
            <a:ext cx="6858000" cy="2056157"/>
            <a:chOff x="1800138" y="-36944"/>
            <a:chExt cx="6858000" cy="2056157"/>
          </a:xfrm>
        </p:grpSpPr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8035246" y="115456"/>
              <a:ext cx="6110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rgbClr val="000000"/>
                  </a:solidFill>
                  <a:latin typeface="Times New Roman" pitchFamily="18" charset="0"/>
                </a:rPr>
                <a:t>(23)</a:t>
              </a:r>
            </a:p>
          </p:txBody>
        </p:sp>
        <p:sp>
          <p:nvSpPr>
            <p:cNvPr id="24584" name="Text Box 8"/>
            <p:cNvSpPr txBox="1">
              <a:spLocks noChangeArrowheads="1"/>
            </p:cNvSpPr>
            <p:nvPr/>
          </p:nvSpPr>
          <p:spPr bwMode="auto">
            <a:xfrm>
              <a:off x="8047073" y="1410856"/>
              <a:ext cx="6110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smtClean="0">
                  <a:solidFill>
                    <a:srgbClr val="000000"/>
                  </a:solidFill>
                  <a:latin typeface="Times New Roman" pitchFamily="18" charset="0"/>
                </a:rPr>
                <a:t>(24)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1800138" y="-36944"/>
                  <a:ext cx="2582822" cy="8392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138" y="-36944"/>
                  <a:ext cx="2582822" cy="83926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1828800" y="1179944"/>
                  <a:ext cx="2684389" cy="8392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1179944"/>
                  <a:ext cx="2684389" cy="83926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2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33400" y="2438400"/>
            <a:ext cx="7772400" cy="932628"/>
            <a:chOff x="533400" y="2743200"/>
            <a:chExt cx="7772400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33400" y="2743200"/>
                  <a:ext cx="3691075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     </m:t>
                        </m:r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=2,3,…,</m:t>
                        </m:r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2743200"/>
                  <a:ext cx="4391138" cy="109504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7010400" y="3059888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(26)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400" y="1429572"/>
            <a:ext cx="7772400" cy="932628"/>
            <a:chOff x="676712" y="1371600"/>
            <a:chExt cx="7629088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6712" y="1371600"/>
                  <a:ext cx="2168414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12" y="1371600"/>
                  <a:ext cx="2631618" cy="109504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7010400" y="1840688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(25)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00" y="5562600"/>
                <a:ext cx="59055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562600"/>
                <a:ext cx="5905500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162800" y="5939135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2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1055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≠1</m:t>
                                </m:r>
                              </m:e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55" y="2378441"/>
                <a:ext cx="5562600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95400" y="4588376"/>
                <a:ext cx="4403450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≠1</m:t>
                                    </m:r>
                                  </m:e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588376"/>
                <a:ext cx="4403450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16536" y="27432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3800" y="49530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2"/>
                <a:stretch>
                  <a:fillRect l="-414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43200" y="1828800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828800"/>
                <a:ext cx="4572000" cy="1980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5101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2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2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2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2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3999"/>
            <a:ext cx="8839200" cy="3352801"/>
          </a:xfrm>
        </p:spPr>
        <p:txBody>
          <a:bodyPr>
            <a:normAutofit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</a:t>
            </a:r>
            <a:r>
              <a:rPr lang="en-US" sz="2000" dirty="0" err="1"/>
              <a:t>Jacobian</a:t>
            </a:r>
            <a:r>
              <a:rPr lang="en-US" sz="2000" dirty="0"/>
              <a:t> matrix, which is computationally intensive.</a:t>
            </a:r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1" y="4775537"/>
            <a:ext cx="88391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It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is faster and converges in most cases.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It is the most widely used method for solving power flow problem.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8735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8735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882933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NR method in its general form: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0" y="1302603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0" y="4536664"/>
                <a:ext cx="9143999" cy="1178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536664"/>
                <a:ext cx="9143999" cy="1178336"/>
              </a:xfrm>
              <a:prstGeom prst="rect">
                <a:avLst/>
              </a:prstGeom>
              <a:blipFill rotWithShape="1">
                <a:blip r:embed="rId2"/>
                <a:stretch>
                  <a:fillRect l="-1000" b="-10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19200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8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38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752600"/>
                <a:ext cx="8839200" cy="1234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traingularization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752600"/>
                <a:ext cx="8839200" cy="1234377"/>
              </a:xfrm>
              <a:prstGeom prst="rect">
                <a:avLst/>
              </a:prstGeom>
              <a:blipFill rotWithShape="1">
                <a:blip r:embed="rId2"/>
                <a:stretch>
                  <a:fillRect l="-897" t="-3960" b="-74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26776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                                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(41)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till Eq. (35) is satisfied to any desired accuracy, i.e.</a:t>
                </a: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</m:t>
                    </m:r>
                    <m:r>
                      <a:rPr lang="en-US" sz="2400" i="1">
                        <a:latin typeface="Cambria Math"/>
                      </a:rPr>
                      <m:t>𝜀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(42)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897" t="-1822" r="-690" b="-25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57400" y="1096216"/>
                <a:ext cx="1894301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096216"/>
                <a:ext cx="1894301" cy="503984"/>
              </a:xfrm>
              <a:prstGeom prst="rect">
                <a:avLst/>
              </a:prstGeom>
              <a:blipFill rotWithShape="1">
                <a:blip r:embed="rId4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Rectangle 5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1000" y="3810000"/>
                <a:ext cx="8763000" cy="30480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2000" i="1" dirty="0" smtClean="0"/>
                  <a:t>P</a:t>
                </a:r>
                <a:r>
                  <a:rPr lang="en-US" sz="2000" i="1" baseline="-25000" dirty="0" smtClean="0"/>
                  <a:t>i</a:t>
                </a:r>
                <a:r>
                  <a:rPr lang="en-US" sz="2000" dirty="0" smtClean="0"/>
                  <a:t> is the real power injection at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sz="2000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2000" i="1" dirty="0" smtClean="0"/>
                  <a:t>Q</a:t>
                </a:r>
                <a:r>
                  <a:rPr lang="en-US" sz="2000" i="1" baseline="-25000" dirty="0" smtClean="0"/>
                  <a:t>i</a:t>
                </a:r>
                <a:r>
                  <a:rPr lang="en-US" sz="2000" dirty="0" smtClean="0"/>
                  <a:t> is the reactive power injection at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sz="2000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2000" i="1" dirty="0" err="1" smtClean="0"/>
                  <a:t>G</a:t>
                </a:r>
                <a:r>
                  <a:rPr lang="en-US" sz="2000" i="1" baseline="-25000" dirty="0" err="1" smtClean="0"/>
                  <a:t>ik</a:t>
                </a:r>
                <a:r>
                  <a:rPr lang="en-US" sz="2000" dirty="0" smtClean="0"/>
                  <a:t> is real portion of the admittance between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sz="2000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2000" i="1" dirty="0" smtClean="0"/>
                  <a:t>B</a:t>
                </a:r>
                <a:r>
                  <a:rPr lang="en-US" sz="2000" i="1" baseline="-25000" dirty="0" smtClean="0"/>
                  <a:t>ik</a:t>
                </a:r>
                <a:r>
                  <a:rPr lang="en-US" sz="2000" dirty="0" smtClean="0"/>
                  <a:t> is imaginary portion of the admittance between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sz="2000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2000" i="1" dirty="0" smtClean="0"/>
                  <a:t>V</a:t>
                </a:r>
                <a:r>
                  <a:rPr lang="en-US" sz="2000" i="1" baseline="-25000" dirty="0" smtClean="0"/>
                  <a:t>i</a:t>
                </a:r>
                <a:r>
                  <a:rPr lang="en-US" sz="2000" dirty="0" smtClean="0"/>
                  <a:t> is the voltage magnitude at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sz="2000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  <a:ea typeface="Cambria Math"/>
                        <a:sym typeface="Symbol" pitchFamily="18" charset="2"/>
                      </a:rPr>
                      <m:t>𝜃</m:t>
                    </m:r>
                  </m:oMath>
                </a14:m>
                <a:r>
                  <a:rPr lang="en-US" sz="2000" i="1" baseline="-25000" dirty="0" smtClean="0">
                    <a:sym typeface="Symbol" pitchFamily="18" charset="2"/>
                  </a:rPr>
                  <a:t>i</a:t>
                </a:r>
                <a:r>
                  <a:rPr lang="en-US" sz="2000" dirty="0" smtClean="0"/>
                  <a:t> is the voltage angle at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5125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1000" y="3810000"/>
                <a:ext cx="8763000" cy="3048000"/>
              </a:xfrm>
              <a:blipFill rotWithShape="1">
                <a:blip r:embed="rId2"/>
                <a:stretch>
                  <a:fillRect l="-626" t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52400" y="838200"/>
            <a:ext cx="4198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to a power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1371600"/>
                <a:ext cx="87630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8763000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81000" y="2278771"/>
            <a:ext cx="8763000" cy="1269855"/>
            <a:chOff x="0" y="2278771"/>
            <a:chExt cx="9144000" cy="126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0" y="2590800"/>
                  <a:ext cx="9144000" cy="9578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𝑖𝑘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𝑖𝑘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sz="2000" i="1">
                                <a:latin typeface="Cambria Math"/>
                              </a:rPr>
                              <m:t>=0</m:t>
                            </m:r>
                          </m:e>
                        </m:nary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590800"/>
                  <a:ext cx="9144000" cy="113800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8191850" y="2278771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(43)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915400" cy="364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b="1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𝜽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𝑽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𝛉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𝐟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r>
                      <a:rPr lang="en-US" sz="2400" b="1" i="1">
                        <a:latin typeface="Cambria Math"/>
                      </a:rPr>
                      <m:t>𝐏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r>
                      <a:rPr lang="en-US" sz="2400" b="1" i="1">
                        <a:latin typeface="Cambria Math"/>
                      </a:rPr>
                      <m:t>𝐐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915400" cy="3648243"/>
              </a:xfrm>
              <a:prstGeom prst="rect">
                <a:avLst/>
              </a:prstGeom>
              <a:blipFill rotWithShape="1">
                <a:blip r:embed="rId2"/>
                <a:stretch>
                  <a:fillRect l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69441"/>
            <a:chOff x="2362200" y="1524000"/>
            <a:chExt cx="6096000" cy="7694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6944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sz="2000" b="1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6944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0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48566" y="833735"/>
            <a:ext cx="73952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Applying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a power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system (continued)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004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Recall Eq.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40: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Thus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=−</m:t>
                      </m:r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0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the Jacobian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matrix   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0">
                        <a:latin typeface="Cambria Math"/>
                      </a:rPr>
                      <m:t>𝐉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𝛿𝜃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𝛿𝜃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004879"/>
              </a:xfrm>
              <a:prstGeom prst="rect">
                <a:avLst/>
              </a:prstGeom>
              <a:blipFill rotWithShape="1">
                <a:blip r:embed="rId2"/>
                <a:stretch>
                  <a:fillRect l="-1113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Method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247610" y="728990"/>
            <a:ext cx="7600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Applying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a power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system (continued)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48600" y="3805535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52400" y="9144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0528" y="6172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By using values from Table 2, compute the following.</a:t>
                </a:r>
              </a:p>
              <a:p>
                <a:pPr marL="0" indent="0">
                  <a:buNone/>
                </a:pPr>
                <a:r>
                  <a:rPr lang="en-US" i="1" dirty="0"/>
                  <a:t>	</a:t>
                </a:r>
                <a:r>
                  <a:rPr lang="en-US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0.009+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=−0.89276+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0.0045+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=−1.78552+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0.89276−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1.78552−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=2.67828−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dirty="0" smtClean="0"/>
                  <a:t> per unit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2279"/>
                <a:ext cx="9144000" cy="6765721"/>
              </a:xfrm>
            </p:spPr>
            <p:txBody>
              <a:bodyPr/>
              <a:lstStyle/>
              <a:p>
                <a:r>
                  <a:rPr lang="en-US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 smtClean="0"/>
                  <a:t>, and the other half is at the other end of these lines.</a:t>
                </a:r>
              </a:p>
              <a:p>
                <a:r>
                  <a:rPr lang="en-US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𝑰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 </a:t>
                </a:r>
                <a:r>
                  <a:rPr lang="en-US" dirty="0"/>
                  <a:t>A</a:t>
                </a:r>
                <a:r>
                  <a:rPr lang="en-US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+1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on the right side.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2279"/>
                <a:ext cx="9144000" cy="6765721"/>
              </a:xfrm>
              <a:blipFill rotWithShape="1">
                <a:blip r:embed="rId2"/>
                <a:stretch>
                  <a:fillRect l="-867" t="-721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</p:spPr>
            <p:txBody>
              <a:bodyPr/>
              <a:lstStyle/>
              <a:p>
                <a:r>
                  <a:rPr lang="en-US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 smtClean="0"/>
                  <a:t>Now, use Gauss-Seidel to calculate the </a:t>
                </a:r>
                <a:r>
                  <a:rPr lang="en-US" dirty="0" err="1" smtClean="0"/>
                  <a:t>phasor</a:t>
                </a:r>
                <a:r>
                  <a:rPr lang="en-US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18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1800" dirty="0"/>
                  <a:t> per unit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  <a:blipFill rotWithShape="1">
                <a:blip r:embed="rId2"/>
                <a:stretch>
                  <a:fillRect l="-867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(0)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−4.4698−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dirty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After performing computations at buses 3, 4, and 5, the first Guess-Seidel iteration will be complete.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Newton-Raphson </a:t>
            </a:r>
            <a:r>
              <a:rPr lang="en-US" dirty="0" smtClean="0"/>
              <a:t>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600200" y="2439988"/>
          <a:ext cx="6092825" cy="320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1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39988"/>
                        <a:ext cx="6092825" cy="320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09600" y="1371600"/>
            <a:ext cx="3980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(Transmission Level Example)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Procedure</a:t>
            </a:r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0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/>
        </p:nvGraphicFramePr>
        <p:xfrm>
          <a:off x="2862263" y="2362200"/>
          <a:ext cx="23669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1" name="Equation" r:id="rId5" imgW="1002960" imgH="228600" progId="Equation.3">
                  <p:embed/>
                </p:oleObj>
              </mc:Choice>
              <mc:Fallback>
                <p:oleObj name="Equation" r:id="rId5" imgW="1002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362200"/>
                        <a:ext cx="2366962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/>
        </p:nvGraphicFramePr>
        <p:xfrm>
          <a:off x="2971800" y="3429000"/>
          <a:ext cx="2209800" cy="143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2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429000"/>
                        <a:ext cx="2209800" cy="1436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/>
        </p:nvGraphicFramePr>
        <p:xfrm>
          <a:off x="2895600" y="5257800"/>
          <a:ext cx="27432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3" name="Equation" r:id="rId9" imgW="1397000" imgH="457200" progId="Equation.3">
                  <p:embed/>
                </p:oleObj>
              </mc:Choice>
              <mc:Fallback>
                <p:oleObj name="Equation" r:id="rId9" imgW="1397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257800"/>
                        <a:ext cx="27432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72400" y="2438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8862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486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Procedure</a:t>
            </a:r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2514600" y="2743200"/>
          <a:ext cx="40386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6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743200"/>
                        <a:ext cx="403860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7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7200" y="30480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N-R Power Flow Results</a:t>
            </a:r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4" name="Rectangle 3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above,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867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node injections are generally known for all but one bus in advance.  This is known as the swing or slack bus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47800"/>
                <a:ext cx="8915400" cy="5334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47800"/>
                <a:ext cx="8915400" cy="5334000"/>
              </a:xfrm>
              <a:blipFill rotWithShape="1">
                <a:blip r:embed="rId2"/>
                <a:stretch>
                  <a:fillRect l="-958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9916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(54)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991600" cy="3671198"/>
              </a:xfrm>
              <a:prstGeom prst="rect">
                <a:avLst/>
              </a:prstGeom>
              <a:blipFill rotWithShape="1">
                <a:blip r:embed="rId2"/>
                <a:stretch>
                  <a:fillRect l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𝐁</m:t>
                    </m:r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953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blipFill rotWithShape="1">
                <a:blip r:embed="rId2"/>
                <a:stretch>
                  <a:fillRect l="-867" t="-845" b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If from the above the reactive power flow equations are completely ignored and all voltages are assumed at 1p.u., the power flow solution becomes a linear, convergent set of real power equation of the form</a:t>
                </a:r>
              </a:p>
              <a:p>
                <a:pPr lvl="3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/>
              </a:p>
              <a:p>
                <a:pPr marL="457200"/>
                <a:r>
                  <a:rPr lang="en-US" dirty="0" smtClean="0"/>
                  <a:t>DC Power Flow is used in OPF solvers, LMP solvers and Contingency analysis.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867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704277" cy="3459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43000"/>
                <a:ext cx="87630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43000"/>
                <a:ext cx="8763000" cy="4983163"/>
              </a:xfrm>
              <a:blipFill rotWithShape="1">
                <a:blip r:embed="rId2"/>
                <a:stretch>
                  <a:fillRect l="-974" t="-1714" r="-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90600"/>
                <a:ext cx="89154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at node 2 gives:</a:t>
                </a:r>
              </a:p>
              <a:p>
                <a:endParaRPr lang="en-US" dirty="0" smtClean="0"/>
              </a:p>
              <a:p>
                <a:pPr marL="0" lvl="2" indent="0" algn="ctr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90600"/>
                <a:ext cx="8915400" cy="4983163"/>
              </a:xfrm>
              <a:blipFill rotWithShape="1">
                <a:blip r:embed="rId2"/>
                <a:stretch>
                  <a:fillRect l="-958" t="-1714" r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26260"/>
            <a:ext cx="8991600" cy="137159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5190" y="2445459"/>
                <a:ext cx="56162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0" y="2445459"/>
                <a:ext cx="561627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3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10490" y="3897370"/>
                <a:ext cx="6518910" cy="986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" y="3897370"/>
                <a:ext cx="6518910" cy="986489"/>
              </a:xfrm>
              <a:prstGeom prst="rect">
                <a:avLst/>
              </a:prstGeom>
              <a:blipFill rotWithShape="1">
                <a:blip r:embed="rId4"/>
                <a:stretch>
                  <a:fillRect l="-1402" t="-493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52400" y="5188659"/>
                <a:ext cx="8991600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188659"/>
                <a:ext cx="8991600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17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5410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5410200"/>
              </a:xfrm>
              <a:blipFill rotWithShape="1">
                <a:blip r:embed="rId2"/>
                <a:stretch>
                  <a:fillRect l="-1000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  <a:blipFill rotWithShape="1">
                <a:blip r:embed="rId2"/>
                <a:stretch>
                  <a:fillRect l="-1000" t="-800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Forward </a:t>
            </a:r>
            <a:r>
              <a:rPr lang="en-US" dirty="0" smtClean="0"/>
              <a:t>Backward Sweep (FBS)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Sweep (FBS)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181600" cy="3429000"/>
          </a:xfrm>
        </p:spPr>
        <p:txBody>
          <a:bodyPr>
            <a:normAutofit fontScale="850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 in Figure 9, the following methodology is adopted.</a:t>
            </a:r>
          </a:p>
          <a:p>
            <a:pPr marL="342900" lvl="2" indent="-342900"/>
            <a:r>
              <a:rPr lang="en-US" sz="2400" dirty="0"/>
              <a:t>For 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342900" lvl="2" indent="-342900"/>
            <a:endParaRPr lang="en-US" sz="2400" dirty="0" smtClean="0"/>
          </a:p>
          <a:p>
            <a:pPr marL="0" lvl="2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4958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0" y="4381143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9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486400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analysis, as shown in </a:t>
            </a:r>
            <a:r>
              <a:rPr lang="en-US" sz="2400" dirty="0" smtClean="0"/>
              <a:t>Figure 10,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7600" y="60153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10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2255837"/>
            <a:ext cx="8153400" cy="38401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written in rectangular coordinates.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5562600"/>
              </a:xfrm>
              <a:blipFill rotWithShape="1">
                <a:blip r:embed="rId2"/>
                <a:stretch>
                  <a:fillRect l="-867" t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1"/>
            <a:ext cx="9144000" cy="2819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-14681" y="1143000"/>
                <a:ext cx="91440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81" y="1143000"/>
                <a:ext cx="91440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1067" t="-854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36457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2400" y="40386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15587" y="5486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0" y="3276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</p:spPr>
            <p:txBody>
              <a:bodyPr/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𝐉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  <a:blipFill rotWithShape="1">
                <a:blip r:embed="rId2"/>
                <a:stretch>
                  <a:fillRect l="-867" t="-889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3424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510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	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5105400"/>
              </a:xfrm>
              <a:blipFill rotWithShape="1">
                <a:blip r:embed="rId2"/>
                <a:stretch>
                  <a:fillRect l="-200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273" y="1752600"/>
                <a:ext cx="9144000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3" y="1752600"/>
                <a:ext cx="9144000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638800"/>
              </a:xfrm>
            </p:spPr>
            <p:txBody>
              <a:bodyPr/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638800"/>
              </a:xfrm>
              <a:blipFill rotWithShape="1">
                <a:blip r:embed="rId2"/>
                <a:stretch>
                  <a:fillRect l="-867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458200" y="41148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</p:spPr>
            <p:txBody>
              <a:bodyPr/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  <a:blipFill rotWithShape="1">
                <a:blip r:embed="rId2"/>
                <a:stretch>
                  <a:fillRect l="-867" t="-439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5257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  <a:blipFill rotWithShape="1">
                <a:blip r:embed="rId2"/>
                <a:stretch>
                  <a:fillRect l="-867" t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13295</TotalTime>
  <Words>8946</Words>
  <Application>Microsoft Office PowerPoint</Application>
  <PresentationFormat>On-screen Show (4:3)</PresentationFormat>
  <Paragraphs>1098</Paragraphs>
  <Slides>99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Office Theme</vt:lpstr>
      <vt:lpstr>Equation</vt:lpstr>
      <vt:lpstr>Visio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Method</vt:lpstr>
      <vt:lpstr>Newton Raphson Method</vt:lpstr>
      <vt:lpstr>Newton Raphson Method</vt:lpstr>
      <vt:lpstr>Worked Powerflow Examples</vt:lpstr>
      <vt:lpstr>Gauss-Seidel Iterative Technique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Newton-Raphson Example </vt:lpstr>
      <vt:lpstr>Newton Raphson Procedure</vt:lpstr>
      <vt:lpstr>Newton Raphson Procedure</vt:lpstr>
      <vt:lpstr>N-R Power Flow Results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PowerPoint Presentation</vt:lpstr>
      <vt:lpstr>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Module 3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Schneider, Kevin</dc:creator>
  <cp:lastModifiedBy>Staff</cp:lastModifiedBy>
  <cp:revision>566</cp:revision>
  <dcterms:created xsi:type="dcterms:W3CDTF">2006-08-16T00:00:00Z</dcterms:created>
  <dcterms:modified xsi:type="dcterms:W3CDTF">2011-11-18T20:25:25Z</dcterms:modified>
</cp:coreProperties>
</file>